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40" r:id="rId2"/>
    <p:sldId id="541" r:id="rId3"/>
    <p:sldId id="546" r:id="rId4"/>
    <p:sldId id="547" r:id="rId5"/>
    <p:sldId id="548" r:id="rId6"/>
    <p:sldId id="549" r:id="rId7"/>
    <p:sldId id="542" r:id="rId8"/>
    <p:sldId id="545" r:id="rId9"/>
    <p:sldId id="371" r:id="rId10"/>
    <p:sldId id="372" r:id="rId11"/>
    <p:sldId id="486" r:id="rId12"/>
    <p:sldId id="373" r:id="rId13"/>
    <p:sldId id="374" r:id="rId14"/>
    <p:sldId id="375" r:id="rId15"/>
    <p:sldId id="376" r:id="rId16"/>
    <p:sldId id="377" r:id="rId17"/>
    <p:sldId id="378" r:id="rId18"/>
    <p:sldId id="487" r:id="rId19"/>
    <p:sldId id="380" r:id="rId20"/>
    <p:sldId id="381" r:id="rId21"/>
    <p:sldId id="382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384" r:id="rId30"/>
    <p:sldId id="386" r:id="rId31"/>
    <p:sldId id="532" r:id="rId32"/>
    <p:sldId id="533" r:id="rId33"/>
    <p:sldId id="520" r:id="rId34"/>
    <p:sldId id="39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12" autoAdjust="0"/>
  </p:normalViewPr>
  <p:slideViewPr>
    <p:cSldViewPr snapToGrid="0" snapToObjects="1">
      <p:cViewPr varScale="1">
        <p:scale>
          <a:sx n="182" d="100"/>
          <a:sy n="182" d="100"/>
        </p:scale>
        <p:origin x="-120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FCCF7-218F-604D-8E0A-1C0B1EF78881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2FF9-156C-0448-9A93-BC5FA52B9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7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0C6FB-C1E0-2D4C-B08A-94CEC554B545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275E-A216-904D-9D69-19F31E9E9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400" dirty="0" smtClean="0"/>
              <a:t>Resident viruses continue running after executing the infected file</a:t>
            </a:r>
          </a:p>
          <a:p>
            <a:pPr lvl="1"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000" dirty="0" smtClean="0"/>
              <a:t>Modified system calls</a:t>
            </a:r>
          </a:p>
          <a:p>
            <a:pPr lvl="1"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000" dirty="0" smtClean="0"/>
              <a:t>Modified DLLs</a:t>
            </a:r>
          </a:p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400" dirty="0" smtClean="0"/>
              <a:t>Non-resident viruses </a:t>
            </a:r>
            <a:endParaRPr lang="en-GB" sz="2000" dirty="0" smtClean="0"/>
          </a:p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Resident viruses are more common than non-resident viruses, and essentially latch onto system calls, DLLs and the like, and stay resident, affecting every program run subsequent to them being introduced into memory.</a:t>
            </a:r>
          </a:p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Non resident viruses are executed every time an infected file is executed</a:t>
            </a:r>
          </a:p>
          <a:p>
            <a:pPr>
              <a:defRPr/>
            </a:pPr>
            <a:endParaRPr lang="en-US" dirty="0" smtClean="0"/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All Windows DLLs have an </a:t>
            </a:r>
            <a:r>
              <a:rPr lang="en-GB" dirty="0" smtClean="0">
                <a:solidFill>
                  <a:srgbClr val="6767FF"/>
                </a:solidFill>
              </a:rPr>
              <a:t>export table</a:t>
            </a:r>
            <a:r>
              <a:rPr lang="en-GB" dirty="0" smtClean="0"/>
              <a:t> listing the functions provided and their addresses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A virus can </a:t>
            </a:r>
            <a:r>
              <a:rPr lang="en-GB" dirty="0" smtClean="0">
                <a:solidFill>
                  <a:srgbClr val="6767FF"/>
                </a:solidFill>
              </a:rPr>
              <a:t>hook onto a DLL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Fairly easy for viruses using DLLs to get memory resident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>
                <a:solidFill>
                  <a:srgbClr val="6767FF"/>
                </a:solidFill>
              </a:rPr>
              <a:t>kernel32.dll</a:t>
            </a:r>
            <a:r>
              <a:rPr lang="en-GB" dirty="0" smtClean="0"/>
              <a:t> is a collection of core Windows API calls (system calls) that is imported by most applications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Most viruses relying on patching DLLs usually attack kernel32.dll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For instance W32.Kriz will attack any PE executable, and also kernel32.dll to get a hook on system calls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Hooking system calls may be done by legitimate programs, such as </a:t>
            </a:r>
            <a:r>
              <a:rPr lang="en-GB" dirty="0" err="1" smtClean="0"/>
              <a:t>Regmon</a:t>
            </a:r>
            <a:r>
              <a:rPr lang="en-GB" dirty="0" smtClean="0"/>
              <a:t> (a registry monitoring utility)</a:t>
            </a:r>
          </a:p>
          <a:p>
            <a:pPr marL="0" lvl="1" indent="0"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Viruses hook onto DLLs by either changing their exported symbol table, so as to call malicious code, or by adding </a:t>
            </a:r>
            <a:r>
              <a:rPr lang="en-GB" dirty="0" err="1" smtClean="0">
                <a:latin typeface="Arial" charset="0"/>
                <a:ea typeface="ＭＳ Ｐゴシック" charset="-128"/>
              </a:rPr>
              <a:t>mallicious</a:t>
            </a:r>
            <a:r>
              <a:rPr lang="en-GB" dirty="0" smtClean="0">
                <a:latin typeface="Arial" charset="0"/>
                <a:ea typeface="ＭＳ Ｐゴシック" charset="-128"/>
              </a:rPr>
              <a:t> code to the DLL.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3482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 smtClean="0"/>
              <a:t>CS 166 - Malware</a:t>
            </a:r>
          </a:p>
        </p:txBody>
      </p:sp>
      <p:sp>
        <p:nvSpPr>
          <p:cNvPr id="34821" name="Date Placeholder 4"/>
          <p:cNvSpPr>
            <a:spLocks noGrp="1"/>
          </p:cNvSpPr>
          <p:nvPr>
            <p:ph type="dt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2009-02-02</a:t>
            </a:r>
            <a:endParaRPr lang="en-GB" smtClean="0"/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D60C689-634C-4E2D-8810-1BDD7B0F962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17 – 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Bailey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/>
              <a:t>ECE 422/CS 461 </a:t>
            </a:r>
            <a:r>
              <a:rPr lang="en-US" dirty="0" smtClean="0"/>
              <a:t>– Spring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backdoor, </a:t>
            </a:r>
            <a:r>
              <a:rPr lang="en-US" dirty="0"/>
              <a:t>which is also sometimes called a </a:t>
            </a:r>
            <a:r>
              <a:rPr lang="en-US" b="1" dirty="0"/>
              <a:t>trapdoor, </a:t>
            </a:r>
            <a:r>
              <a:rPr lang="en-US" dirty="0"/>
              <a:t>is a hidden </a:t>
            </a:r>
            <a:r>
              <a:rPr lang="en-US" dirty="0" smtClean="0"/>
              <a:t>feature or </a:t>
            </a:r>
            <a:r>
              <a:rPr lang="en-US" dirty="0"/>
              <a:t>command in a program that allows a user to perform actions he </a:t>
            </a:r>
            <a:r>
              <a:rPr lang="en-US" dirty="0" smtClean="0"/>
              <a:t>or she </a:t>
            </a:r>
            <a:r>
              <a:rPr lang="en-US" dirty="0"/>
              <a:t>would not normally be allowed to do.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used in a normal </a:t>
            </a:r>
            <a:r>
              <a:rPr lang="en-US" dirty="0" smtClean="0"/>
              <a:t>way, this </a:t>
            </a:r>
            <a:r>
              <a:rPr lang="en-US" dirty="0"/>
              <a:t>program performs completely as expected and advertised.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if </a:t>
            </a:r>
            <a:r>
              <a:rPr lang="en-US" dirty="0" smtClean="0"/>
              <a:t>the hidden </a:t>
            </a:r>
            <a:r>
              <a:rPr lang="en-US" dirty="0"/>
              <a:t>feature is activated, the program does something unexpected, </a:t>
            </a:r>
            <a:r>
              <a:rPr lang="en-US" dirty="0" smtClean="0"/>
              <a:t>often in </a:t>
            </a:r>
            <a:r>
              <a:rPr lang="en-US" dirty="0"/>
              <a:t>violation of security policies, such as performing a privilege escalation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Benign example: </a:t>
            </a:r>
            <a:r>
              <a:rPr lang="en-US" b="1" dirty="0" smtClean="0"/>
              <a:t>Easter Eggs </a:t>
            </a:r>
            <a:r>
              <a:rPr lang="en-US" dirty="0" smtClean="0"/>
              <a:t>in DVDs and software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pic>
        <p:nvPicPr>
          <p:cNvPr id="3" name="Picture 2" descr="Untitl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17638"/>
            <a:ext cx="4536110" cy="2592063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14" y="1417638"/>
            <a:ext cx="3549881" cy="2592063"/>
          </a:xfrm>
          <a:prstGeom prst="rect">
            <a:avLst/>
          </a:prstGeom>
        </p:spPr>
      </p:pic>
      <p:pic>
        <p:nvPicPr>
          <p:cNvPr id="5" name="Picture 4" descr="Unknow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60" y="4406900"/>
            <a:ext cx="3314700" cy="2451100"/>
          </a:xfrm>
          <a:prstGeom prst="rect">
            <a:avLst/>
          </a:prstGeom>
        </p:spPr>
      </p:pic>
      <p:pic>
        <p:nvPicPr>
          <p:cNvPr id="6" name="Picture 5" descr="Hidden_Kerriga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495" y="4406900"/>
            <a:ext cx="45466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3200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logic bomb </a:t>
            </a:r>
            <a:r>
              <a:rPr lang="en-US" dirty="0"/>
              <a:t>is a program that performs a malicious action as a result of </a:t>
            </a:r>
            <a:r>
              <a:rPr lang="en-US" dirty="0" smtClean="0"/>
              <a:t>a certain </a:t>
            </a:r>
            <a:r>
              <a:rPr lang="en-US" dirty="0"/>
              <a:t>logic condition.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classic example of a logic </a:t>
            </a:r>
            <a:r>
              <a:rPr lang="en-US" dirty="0" smtClean="0"/>
              <a:t>bomb is </a:t>
            </a:r>
            <a:r>
              <a:rPr lang="en-US" dirty="0"/>
              <a:t>a programmer coding up the software for the payroll system who puts </a:t>
            </a:r>
            <a:r>
              <a:rPr lang="en-US" dirty="0" smtClean="0"/>
              <a:t>in code </a:t>
            </a:r>
            <a:r>
              <a:rPr lang="en-US" dirty="0"/>
              <a:t>that makes the program crash should it ever process two </a:t>
            </a:r>
            <a:r>
              <a:rPr lang="en-US" dirty="0" smtClean="0"/>
              <a:t>consecutive payrolls </a:t>
            </a:r>
            <a:r>
              <a:rPr lang="en-US" dirty="0"/>
              <a:t>without paying him.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classic example combines a </a:t>
            </a:r>
            <a:r>
              <a:rPr lang="en-US" dirty="0" smtClean="0"/>
              <a:t>logic bomb </a:t>
            </a:r>
            <a:r>
              <a:rPr lang="en-US" dirty="0"/>
              <a:t>with a backdoor, where a programmer puts in a logic bomb that </a:t>
            </a:r>
            <a:r>
              <a:rPr lang="en-US" dirty="0" smtClean="0"/>
              <a:t>will crash </a:t>
            </a:r>
            <a:r>
              <a:rPr lang="en-US" dirty="0"/>
              <a:t>the program on a certain date.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Malware</a:t>
            </a:r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314825"/>
            <a:ext cx="36385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Omega Engineering Logic Bomb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99" y="2755038"/>
            <a:ext cx="5112884" cy="3941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example of a logic bomb that was actually triggered and caused </a:t>
            </a:r>
            <a:r>
              <a:rPr lang="en-US" dirty="0" smtClean="0"/>
              <a:t>damage is </a:t>
            </a:r>
            <a:r>
              <a:rPr lang="en-US" dirty="0"/>
              <a:t>one that programmer Tim Lloyd was convicted of using on his </a:t>
            </a:r>
            <a:r>
              <a:rPr lang="en-US" dirty="0" smtClean="0"/>
              <a:t>former employer</a:t>
            </a:r>
            <a:r>
              <a:rPr lang="en-US" dirty="0"/>
              <a:t>, Omega Engineering Corporation.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On </a:t>
            </a:r>
            <a:r>
              <a:rPr lang="en-US" dirty="0"/>
              <a:t>July 31, 1996, a logic </a:t>
            </a:r>
            <a:r>
              <a:rPr lang="en-US" dirty="0" smtClean="0"/>
              <a:t>bomb was </a:t>
            </a:r>
            <a:r>
              <a:rPr lang="en-US" dirty="0"/>
              <a:t>triggered on the server for Omega Engineering’s manufacturing operations</a:t>
            </a:r>
            <a:r>
              <a:rPr lang="en-US" dirty="0" smtClean="0"/>
              <a:t>, which </a:t>
            </a:r>
            <a:r>
              <a:rPr lang="en-US" dirty="0"/>
              <a:t>ultimately cost the company millions of dollars in </a:t>
            </a:r>
            <a:r>
              <a:rPr lang="en-US" dirty="0" smtClean="0"/>
              <a:t>damages and </a:t>
            </a:r>
            <a:r>
              <a:rPr lang="en-US" dirty="0"/>
              <a:t>led to it laying off many of its employees.</a:t>
            </a:r>
          </a:p>
        </p:txBody>
      </p:sp>
      <p:pic>
        <p:nvPicPr>
          <p:cNvPr id="7" name="Picture 6" descr="Untitled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5" y="1205518"/>
            <a:ext cx="7662825" cy="53081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Omega Bomb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Logic Behind the Omega Engineering Time </a:t>
            </a:r>
            <a:r>
              <a:rPr lang="en-US" dirty="0" smtClean="0"/>
              <a:t>Bomb included the following strings:</a:t>
            </a:r>
          </a:p>
          <a:p>
            <a:r>
              <a:rPr lang="en-US" dirty="0" smtClean="0"/>
              <a:t>7/30/96</a:t>
            </a:r>
          </a:p>
          <a:p>
            <a:pPr lvl="1"/>
            <a:r>
              <a:rPr lang="en-US" dirty="0" smtClean="0"/>
              <a:t>Event that triggered the bomb</a:t>
            </a:r>
          </a:p>
          <a:p>
            <a:r>
              <a:rPr lang="en-US" dirty="0" smtClean="0"/>
              <a:t>F:</a:t>
            </a:r>
          </a:p>
          <a:p>
            <a:pPr lvl="1"/>
            <a:r>
              <a:rPr lang="en-US" dirty="0" smtClean="0"/>
              <a:t>Focused attention to volume F, which had critical files</a:t>
            </a:r>
          </a:p>
          <a:p>
            <a:r>
              <a:rPr lang="en-US" dirty="0"/>
              <a:t>F</a:t>
            </a:r>
            <a:r>
              <a:rPr lang="en-US" dirty="0" smtClean="0"/>
              <a:t>:\LOGIN\LOGIN 12345</a:t>
            </a:r>
          </a:p>
          <a:p>
            <a:pPr lvl="1"/>
            <a:r>
              <a:rPr lang="en-US" dirty="0" smtClean="0"/>
              <a:t>Login a fictitious user, 12345 (the back door)</a:t>
            </a:r>
          </a:p>
          <a:p>
            <a:r>
              <a:rPr lang="en-US" dirty="0" smtClean="0"/>
              <a:t>CD \PUBLIC</a:t>
            </a:r>
          </a:p>
          <a:p>
            <a:pPr lvl="1"/>
            <a:r>
              <a:rPr lang="en-US" dirty="0" smtClean="0"/>
              <a:t>Moves to the public folder of programs</a:t>
            </a:r>
          </a:p>
          <a:p>
            <a:r>
              <a:rPr lang="en-US" dirty="0" smtClean="0"/>
              <a:t>FIX.EXE /Y F:\*.*</a:t>
            </a:r>
          </a:p>
          <a:p>
            <a:pPr lvl="1"/>
            <a:r>
              <a:rPr lang="en-US" dirty="0" smtClean="0"/>
              <a:t>Run a program, called FIX, which actually deletes everything</a:t>
            </a:r>
          </a:p>
          <a:p>
            <a:r>
              <a:rPr lang="en-US" dirty="0" smtClean="0"/>
              <a:t>PURGE F:\/ALL</a:t>
            </a:r>
          </a:p>
          <a:p>
            <a:pPr lvl="1"/>
            <a:r>
              <a:rPr lang="en-US" dirty="0" smtClean="0"/>
              <a:t>Prevent recovery of the deleted files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Defenses against Insider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single points of failure</a:t>
            </a:r>
            <a:r>
              <a:rPr lang="en-US" dirty="0" smtClean="0"/>
              <a:t>.</a:t>
            </a:r>
          </a:p>
          <a:p>
            <a:r>
              <a:rPr lang="en-US" dirty="0"/>
              <a:t>Use code walk-</a:t>
            </a:r>
            <a:r>
              <a:rPr lang="en-US" dirty="0" err="1"/>
              <a:t>throughs</a:t>
            </a:r>
            <a:r>
              <a:rPr lang="en-US" dirty="0" smtClean="0"/>
              <a:t>.</a:t>
            </a:r>
          </a:p>
          <a:p>
            <a:r>
              <a:rPr lang="en-US" dirty="0"/>
              <a:t>Use archiving and reporting tools</a:t>
            </a:r>
            <a:r>
              <a:rPr lang="en-US" dirty="0" smtClean="0"/>
              <a:t>.</a:t>
            </a:r>
          </a:p>
          <a:p>
            <a:r>
              <a:rPr lang="en-US" dirty="0"/>
              <a:t>Limit authority and permissions</a:t>
            </a:r>
            <a:r>
              <a:rPr lang="en-US" dirty="0" smtClean="0"/>
              <a:t>.</a:t>
            </a:r>
          </a:p>
          <a:p>
            <a:r>
              <a:rPr lang="en-US" dirty="0"/>
              <a:t>Physically secure critical </a:t>
            </a:r>
            <a:r>
              <a:rPr lang="en-US" dirty="0" smtClean="0"/>
              <a:t>systems.</a:t>
            </a:r>
          </a:p>
          <a:p>
            <a:r>
              <a:rPr lang="en-US" dirty="0"/>
              <a:t>Monitor employee behavior</a:t>
            </a:r>
            <a:r>
              <a:rPr lang="en-US" dirty="0" smtClean="0"/>
              <a:t>.</a:t>
            </a:r>
          </a:p>
          <a:p>
            <a:r>
              <a:rPr lang="en-US" dirty="0"/>
              <a:t>Control software installations.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computer </a:t>
            </a:r>
            <a:r>
              <a:rPr lang="en-US" b="1" dirty="0" smtClean="0"/>
              <a:t>virus </a:t>
            </a:r>
            <a:r>
              <a:rPr lang="en-US" dirty="0" smtClean="0"/>
              <a:t>is </a:t>
            </a:r>
            <a:r>
              <a:rPr lang="en-US" dirty="0"/>
              <a:t>computer code that can replicate </a:t>
            </a:r>
            <a:r>
              <a:rPr lang="en-US" dirty="0" smtClean="0"/>
              <a:t>itself by </a:t>
            </a:r>
            <a:r>
              <a:rPr lang="en-US" dirty="0"/>
              <a:t>modifying other files or programs to insert code that is capable of </a:t>
            </a:r>
            <a:r>
              <a:rPr lang="en-US" dirty="0" smtClean="0"/>
              <a:t>further replication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self-replication property is what distinguishes </a:t>
            </a:r>
            <a:r>
              <a:rPr lang="en-US" dirty="0" smtClean="0"/>
              <a:t>computer viruses </a:t>
            </a:r>
            <a:r>
              <a:rPr lang="en-US" dirty="0"/>
              <a:t>from other kinds of malware, such as logic bombs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Another distinguishing property </a:t>
            </a:r>
            <a:r>
              <a:rPr lang="en-US" dirty="0"/>
              <a:t>of a virus is that replication requires some type of </a:t>
            </a:r>
            <a:r>
              <a:rPr lang="en-US" b="1" dirty="0" smtClean="0"/>
              <a:t>user assistance</a:t>
            </a:r>
            <a:r>
              <a:rPr lang="en-US" b="1" dirty="0"/>
              <a:t>, </a:t>
            </a:r>
            <a:r>
              <a:rPr lang="en-US" dirty="0"/>
              <a:t>such as clicking on an email attachment or sharing a USB drive.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Biological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143000"/>
          </a:xfrm>
        </p:spPr>
        <p:txBody>
          <a:bodyPr/>
          <a:lstStyle/>
          <a:p>
            <a:r>
              <a:rPr lang="en-US" dirty="0" smtClean="0"/>
              <a:t>Computer viruses share some properties with Biological viruses</a:t>
            </a:r>
            <a:endParaRPr lang="en-US" dirty="0"/>
          </a:p>
        </p:txBody>
      </p:sp>
      <p:grpSp>
        <p:nvGrpSpPr>
          <p:cNvPr id="10" name="Group 41"/>
          <p:cNvGrpSpPr/>
          <p:nvPr/>
        </p:nvGrpSpPr>
        <p:grpSpPr>
          <a:xfrm>
            <a:off x="1676400" y="2362200"/>
            <a:ext cx="6096000" cy="4200511"/>
            <a:chOff x="503395" y="243194"/>
            <a:chExt cx="7924634" cy="6460249"/>
          </a:xfrm>
        </p:grpSpPr>
        <p:sp>
          <p:nvSpPr>
            <p:cNvPr id="7" name="Freeform 6"/>
            <p:cNvSpPr/>
            <p:nvPr/>
          </p:nvSpPr>
          <p:spPr>
            <a:xfrm>
              <a:off x="528354" y="768842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029262" y="762622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22137" y="4074768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1645642" y="5616960"/>
              <a:ext cx="218382" cy="221503"/>
              <a:chOff x="2339552" y="3656359"/>
              <a:chExt cx="517392" cy="48208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10800000">
                <a:off x="2586489" y="3656359"/>
                <a:ext cx="270455" cy="2116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2221976" y="3773935"/>
                <a:ext cx="482088" cy="246936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42" name="Group 12"/>
            <p:cNvGrpSpPr/>
            <p:nvPr/>
          </p:nvGrpSpPr>
          <p:grpSpPr>
            <a:xfrm flipH="1">
              <a:off x="739990" y="4734549"/>
              <a:ext cx="218382" cy="221503"/>
              <a:chOff x="2339552" y="3656359"/>
              <a:chExt cx="517392" cy="482088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rot="10800000">
                <a:off x="2586489" y="3656359"/>
                <a:ext cx="270455" cy="2116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15" name="Straight Connector 11"/>
              <p:cNvCxnSpPr/>
              <p:nvPr/>
            </p:nvCxnSpPr>
            <p:spPr>
              <a:xfrm rot="5400000">
                <a:off x="2221976" y="3773935"/>
                <a:ext cx="482088" cy="246936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sp>
          <p:nvSpPr>
            <p:cNvPr id="16" name="Freeform 15"/>
            <p:cNvSpPr/>
            <p:nvPr/>
          </p:nvSpPr>
          <p:spPr>
            <a:xfrm>
              <a:off x="4350456" y="3784600"/>
              <a:ext cx="3125611" cy="2365022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072948" y="1663700"/>
              <a:ext cx="838652" cy="127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2579630" y="2637988"/>
              <a:ext cx="1662171" cy="14240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3072948" y="4976169"/>
              <a:ext cx="1168853" cy="840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288152" y="2656910"/>
              <a:ext cx="1320371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69976" y="2637988"/>
              <a:ext cx="2203452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Penetration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3395" y="5962835"/>
              <a:ext cx="4578798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assembly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05200" y="6149622"/>
              <a:ext cx="1660382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Release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3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635" y="243194"/>
              <a:ext cx="593725" cy="911225"/>
            </a:xfrm>
            <a:prstGeom prst="rect">
              <a:avLst/>
            </a:prstGeom>
          </p:spPr>
        </p:pic>
        <p:pic>
          <p:nvPicPr>
            <p:cNvPr id="25" name="Picture 24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4559416" y="4225783"/>
              <a:ext cx="593725" cy="911225"/>
            </a:xfrm>
            <a:prstGeom prst="rect">
              <a:avLst/>
            </a:prstGeom>
          </p:spPr>
        </p:pic>
        <p:pic>
          <p:nvPicPr>
            <p:cNvPr id="26" name="Picture 25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261331" y="4197208"/>
              <a:ext cx="593725" cy="911225"/>
            </a:xfrm>
            <a:prstGeom prst="rect">
              <a:avLst/>
            </a:prstGeom>
          </p:spPr>
        </p:pic>
        <p:pic>
          <p:nvPicPr>
            <p:cNvPr id="27" name="Picture 26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995873" y="4148563"/>
              <a:ext cx="593725" cy="911225"/>
            </a:xfrm>
            <a:prstGeom prst="rect">
              <a:avLst/>
            </a:prstGeom>
          </p:spPr>
        </p:pic>
        <p:pic>
          <p:nvPicPr>
            <p:cNvPr id="28" name="Picture 27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6209566" y="3303694"/>
              <a:ext cx="593725" cy="911225"/>
            </a:xfrm>
            <a:prstGeom prst="rect">
              <a:avLst/>
            </a:prstGeom>
          </p:spPr>
        </p:pic>
        <p:pic>
          <p:nvPicPr>
            <p:cNvPr id="29" name="Picture 28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7078888" y="3205302"/>
              <a:ext cx="593725" cy="911225"/>
            </a:xfrm>
            <a:prstGeom prst="rect">
              <a:avLst/>
            </a:prstGeom>
          </p:spPr>
        </p:pic>
        <p:pic>
          <p:nvPicPr>
            <p:cNvPr id="30" name="Picture 29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7834304" y="3966480"/>
              <a:ext cx="593725" cy="911225"/>
            </a:xfrm>
            <a:prstGeom prst="rect">
              <a:avLst/>
            </a:prstGeom>
          </p:spPr>
        </p:pic>
        <p:pic>
          <p:nvPicPr>
            <p:cNvPr id="31" name="Picture 30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6982145" y="4176185"/>
              <a:ext cx="593725" cy="911225"/>
            </a:xfrm>
            <a:prstGeom prst="rect">
              <a:avLst/>
            </a:prstGeom>
          </p:spPr>
        </p:pic>
        <p:pic>
          <p:nvPicPr>
            <p:cNvPr id="32" name="Picture 31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824467" y="5024980"/>
              <a:ext cx="593725" cy="911225"/>
            </a:xfrm>
            <a:prstGeom prst="rect">
              <a:avLst/>
            </a:prstGeom>
          </p:spPr>
        </p:pic>
        <p:pic>
          <p:nvPicPr>
            <p:cNvPr id="33" name="Picture 32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088953" y="5020789"/>
              <a:ext cx="593725" cy="911225"/>
            </a:xfrm>
            <a:prstGeom prst="rect">
              <a:avLst/>
            </a:prstGeom>
          </p:spPr>
        </p:pic>
        <p:pic>
          <p:nvPicPr>
            <p:cNvPr id="34" name="Picture 33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66" y="4481980"/>
              <a:ext cx="593725" cy="911225"/>
            </a:xfrm>
            <a:prstGeom prst="rect">
              <a:avLst/>
            </a:prstGeom>
          </p:spPr>
        </p:pic>
        <p:pic>
          <p:nvPicPr>
            <p:cNvPr id="35" name="Picture 34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538676">
              <a:off x="2172297" y="4323650"/>
              <a:ext cx="593725" cy="911225"/>
            </a:xfrm>
            <a:prstGeom prst="rect">
              <a:avLst/>
            </a:prstGeom>
          </p:spPr>
        </p:pic>
        <p:pic>
          <p:nvPicPr>
            <p:cNvPr id="36" name="Picture 35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247289">
              <a:off x="1660254" y="4962995"/>
              <a:ext cx="593725" cy="911225"/>
            </a:xfrm>
            <a:prstGeom prst="rect">
              <a:avLst/>
            </a:prstGeom>
          </p:spPr>
        </p:pic>
        <p:pic>
          <p:nvPicPr>
            <p:cNvPr id="37" name="Picture 36" descr="04-03e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6579" y="4301414"/>
              <a:ext cx="238125" cy="298450"/>
            </a:xfrm>
            <a:prstGeom prst="rect">
              <a:avLst/>
            </a:prstGeom>
          </p:spPr>
        </p:pic>
        <p:pic>
          <p:nvPicPr>
            <p:cNvPr id="38" name="Picture 37" descr="04-03e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19574">
              <a:off x="1561843" y="4772665"/>
              <a:ext cx="238125" cy="298450"/>
            </a:xfrm>
            <a:prstGeom prst="rect">
              <a:avLst/>
            </a:prstGeom>
          </p:spPr>
        </p:pic>
        <p:pic>
          <p:nvPicPr>
            <p:cNvPr id="39" name="Picture 38" descr="04-03d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368" y="252719"/>
              <a:ext cx="504825" cy="933450"/>
            </a:xfrm>
            <a:prstGeom prst="rect">
              <a:avLst/>
            </a:prstGeom>
          </p:spPr>
        </p:pic>
        <p:pic>
          <p:nvPicPr>
            <p:cNvPr id="40" name="Picture 39" descr="04-03b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439672">
              <a:off x="1290524" y="5368165"/>
              <a:ext cx="63500" cy="412750"/>
            </a:xfrm>
            <a:prstGeom prst="rect">
              <a:avLst/>
            </a:prstGeom>
          </p:spPr>
        </p:pic>
        <p:pic>
          <p:nvPicPr>
            <p:cNvPr id="41" name="Picture 40" descr="04-03b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7515">
              <a:off x="2007306" y="4154225"/>
              <a:ext cx="63500" cy="412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  <a:endParaRPr lang="en-US" dirty="0"/>
          </a:p>
        </p:txBody>
      </p:sp>
      <p:pic>
        <p:nvPicPr>
          <p:cNvPr id="4" name="Picture 3" descr="Brain-vir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94" y="1599746"/>
            <a:ext cx="6993467" cy="5113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Dormant </a:t>
            </a:r>
            <a:r>
              <a:rPr lang="en-US" b="1" dirty="0"/>
              <a:t>phase. </a:t>
            </a:r>
            <a:r>
              <a:rPr lang="en-US" dirty="0"/>
              <a:t>During this phase, the virus just exists—the virus </a:t>
            </a:r>
            <a:r>
              <a:rPr lang="en-US" dirty="0" smtClean="0"/>
              <a:t>is laying </a:t>
            </a:r>
            <a:r>
              <a:rPr lang="en-US" dirty="0"/>
              <a:t>low and avoiding detection.</a:t>
            </a:r>
          </a:p>
          <a:p>
            <a:r>
              <a:rPr lang="en-US" b="1" dirty="0" smtClean="0"/>
              <a:t>Propagation </a:t>
            </a:r>
            <a:r>
              <a:rPr lang="en-US" b="1" dirty="0"/>
              <a:t>phase. </a:t>
            </a:r>
            <a:r>
              <a:rPr lang="en-US" dirty="0"/>
              <a:t>During this phase, the virus is replicating itself</a:t>
            </a:r>
            <a:r>
              <a:rPr lang="en-US" dirty="0" smtClean="0"/>
              <a:t>, infecting </a:t>
            </a:r>
            <a:r>
              <a:rPr lang="en-US" dirty="0"/>
              <a:t>new files on new systems.</a:t>
            </a:r>
          </a:p>
          <a:p>
            <a:r>
              <a:rPr lang="en-US" b="1" dirty="0" smtClean="0"/>
              <a:t>Triggering </a:t>
            </a:r>
            <a:r>
              <a:rPr lang="en-US" b="1" dirty="0"/>
              <a:t>phase. </a:t>
            </a:r>
            <a:r>
              <a:rPr lang="en-US" dirty="0"/>
              <a:t>In this phase, some logical condition causes </a:t>
            </a:r>
            <a:r>
              <a:rPr lang="en-US" dirty="0" smtClean="0"/>
              <a:t>the virus </a:t>
            </a:r>
            <a:r>
              <a:rPr lang="en-US" dirty="0"/>
              <a:t>to move from a dormant or propagation phase to perform </a:t>
            </a:r>
            <a:r>
              <a:rPr lang="en-US" dirty="0" smtClean="0"/>
              <a:t>its intended </a:t>
            </a:r>
            <a:r>
              <a:rPr lang="en-US" dirty="0"/>
              <a:t>action.</a:t>
            </a:r>
          </a:p>
          <a:p>
            <a:r>
              <a:rPr lang="en-US" b="1" dirty="0" smtClean="0"/>
              <a:t>Action </a:t>
            </a:r>
            <a:r>
              <a:rPr lang="en-US" b="1" dirty="0"/>
              <a:t>phase. </a:t>
            </a:r>
            <a:r>
              <a:rPr lang="en-US" dirty="0"/>
              <a:t>In this phase, the virus performs the malicious </a:t>
            </a:r>
            <a:r>
              <a:rPr lang="en-US" dirty="0" smtClean="0"/>
              <a:t>action that </a:t>
            </a:r>
            <a:r>
              <a:rPr lang="en-US" dirty="0"/>
              <a:t>it was designed to perform, called </a:t>
            </a:r>
            <a:r>
              <a:rPr lang="en-US" b="1" dirty="0"/>
              <a:t>payload. </a:t>
            </a:r>
            <a:endParaRPr lang="en-US" b="1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action could </a:t>
            </a:r>
            <a:r>
              <a:rPr lang="en-US" dirty="0" smtClean="0"/>
              <a:t>include something </a:t>
            </a:r>
            <a:r>
              <a:rPr lang="en-US" dirty="0"/>
              <a:t>seemingly innocent, like displaying a silly picture </a:t>
            </a:r>
            <a:r>
              <a:rPr lang="en-US" dirty="0" smtClean="0"/>
              <a:t>on a </a:t>
            </a:r>
            <a:r>
              <a:rPr lang="en-US" dirty="0"/>
              <a:t>computer’s screen, or something quite malicious, such as </a:t>
            </a:r>
            <a:r>
              <a:rPr lang="en-US" dirty="0" smtClean="0"/>
              <a:t>deleting all </a:t>
            </a:r>
            <a:r>
              <a:rPr lang="en-US" dirty="0"/>
              <a:t>essential files on the hard drive.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definition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malware?</a:t>
            </a:r>
          </a:p>
          <a:p>
            <a:pPr lvl="1"/>
            <a:r>
              <a:rPr lang="en-US" dirty="0" smtClean="0"/>
              <a:t>Set of instructions that run on your computer and do something an attacker wants it to do.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Steal private data</a:t>
            </a:r>
          </a:p>
          <a:p>
            <a:pPr lvl="1"/>
            <a:r>
              <a:rPr lang="en-US" dirty="0" smtClean="0"/>
              <a:t>Display ads, send spam, extortion</a:t>
            </a:r>
          </a:p>
          <a:p>
            <a:pPr lvl="1"/>
            <a:r>
              <a:rPr lang="en-US" dirty="0" smtClean="0"/>
              <a:t>Damage local machine</a:t>
            </a:r>
          </a:p>
          <a:p>
            <a:pPr lvl="1"/>
            <a:r>
              <a:rPr lang="en-US" dirty="0" smtClean="0"/>
              <a:t>Congest network</a:t>
            </a:r>
          </a:p>
          <a:p>
            <a:pPr lvl="1"/>
            <a:r>
              <a:rPr lang="en-US" dirty="0" smtClean="0"/>
              <a:t>Attack other systems (</a:t>
            </a:r>
            <a:r>
              <a:rPr lang="en-US" dirty="0" err="1" smtClean="0"/>
              <a:t>DoS</a:t>
            </a:r>
            <a:r>
              <a:rPr lang="en-US" dirty="0" smtClean="0"/>
              <a:t>, relays)</a:t>
            </a:r>
          </a:p>
          <a:p>
            <a:pPr lvl="1"/>
            <a:r>
              <a:rPr lang="en-US" dirty="0" smtClean="0"/>
              <a:t>Commit online fraud (click fraud, spam)</a:t>
            </a:r>
          </a:p>
          <a:p>
            <a:pPr lvl="1"/>
            <a:r>
              <a:rPr lang="en-US" dirty="0" smtClean="0"/>
              <a:t>Grant unauthorized access (back door)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2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191000" y="22098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Infection Types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648200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Overwriting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Destroys original code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Pre-pending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Keeps original code, possibly compressed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Infection of libraries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Allows virus to be memory resident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E.g., kernel32.dll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Macro viruses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Infects MS Office documents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Often installs in main document template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562600" y="3124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91000" y="22098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virus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562600" y="3733800"/>
            <a:ext cx="2438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compressed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91000" y="37338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91000" y="31242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91000" y="1600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chemeClr val="accent2"/>
                </a:solidFill>
                <a:ea typeface="ＭＳ Ｐゴシック" charset="-128"/>
              </a:rPr>
              <a:t>original code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4648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86400" y="5562600"/>
            <a:ext cx="990600" cy="38100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77000" y="5562600"/>
            <a:ext cx="3810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cxnSp>
        <p:nvCxnSpPr>
          <p:cNvPr id="13329" name="Straight Arrow Connector 21"/>
          <p:cNvCxnSpPr>
            <a:cxnSpLocks noChangeShapeType="1"/>
            <a:stCxn id="18" idx="2"/>
            <a:endCxn id="19" idx="0"/>
          </p:cNvCxnSpPr>
          <p:nvPr/>
        </p:nvCxnSpPr>
        <p:spPr bwMode="auto">
          <a:xfrm rot="5400000">
            <a:off x="5848350" y="5162550"/>
            <a:ext cx="533400" cy="2667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30" name="Straight Arrow Connector 22"/>
          <p:cNvCxnSpPr>
            <a:cxnSpLocks noChangeShapeType="1"/>
            <a:stCxn id="18" idx="2"/>
            <a:endCxn id="20" idx="0"/>
          </p:cNvCxnSpPr>
          <p:nvPr/>
        </p:nvCxnSpPr>
        <p:spPr bwMode="auto">
          <a:xfrm rot="16200000" flipH="1">
            <a:off x="6191250" y="5086350"/>
            <a:ext cx="533400" cy="4191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Complication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Viruses have various degrees of complication in how they can insert themselves in computer code.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38400"/>
            <a:ext cx="546035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590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Trojan horse (or Trojan) </a:t>
            </a:r>
            <a:r>
              <a:rPr lang="en-US" dirty="0"/>
              <a:t>is </a:t>
            </a:r>
            <a:r>
              <a:rPr lang="en-US" dirty="0" smtClean="0"/>
              <a:t>a malware </a:t>
            </a:r>
            <a:r>
              <a:rPr lang="en-US" dirty="0"/>
              <a:t>program that appears to perform some useful task, but which </a:t>
            </a:r>
            <a:r>
              <a:rPr lang="en-US" dirty="0" smtClean="0"/>
              <a:t>also does </a:t>
            </a:r>
            <a:r>
              <a:rPr lang="en-US" dirty="0"/>
              <a:t>something with negative consequences (e.g., launches a </a:t>
            </a:r>
            <a:r>
              <a:rPr lang="en-US" dirty="0" err="1"/>
              <a:t>keylogger</a:t>
            </a:r>
            <a:r>
              <a:rPr lang="en-US" dirty="0"/>
              <a:t>).</a:t>
            </a:r>
          </a:p>
          <a:p>
            <a:r>
              <a:rPr lang="en-US" dirty="0" smtClean="0"/>
              <a:t>Trojan </a:t>
            </a:r>
            <a:r>
              <a:rPr lang="en-US" dirty="0"/>
              <a:t>horses can be installed as part of the payload </a:t>
            </a:r>
            <a:r>
              <a:rPr lang="en-US" dirty="0" smtClean="0"/>
              <a:t>of other </a:t>
            </a:r>
            <a:r>
              <a:rPr lang="en-US" dirty="0"/>
              <a:t>malware but are often installed by a user or administrator, </a:t>
            </a:r>
            <a:r>
              <a:rPr lang="en-US" dirty="0" smtClean="0"/>
              <a:t>either deliberately </a:t>
            </a:r>
            <a:r>
              <a:rPr lang="en-US" dirty="0"/>
              <a:t>or accidentally.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1C3BDF-10BD-4A9D-A7CC-2E5C77B39BDC}" type="datetime1">
              <a:rPr lang="en-US" smtClean="0"/>
              <a:pPr>
                <a:defRPr/>
              </a:pPr>
              <a:t>10/23/15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Malware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5258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590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Trojan horse (or Trojan) </a:t>
            </a:r>
            <a:r>
              <a:rPr lang="en-US" dirty="0"/>
              <a:t>is </a:t>
            </a:r>
            <a:r>
              <a:rPr lang="en-US" dirty="0" smtClean="0"/>
              <a:t>a malware </a:t>
            </a:r>
            <a:r>
              <a:rPr lang="en-US" dirty="0"/>
              <a:t>program that appears to perform some useful task, but which </a:t>
            </a:r>
            <a:r>
              <a:rPr lang="en-US" dirty="0" smtClean="0"/>
              <a:t>also does </a:t>
            </a:r>
            <a:r>
              <a:rPr lang="en-US" dirty="0"/>
              <a:t>something with negative consequences (e.g., launches a </a:t>
            </a:r>
            <a:r>
              <a:rPr lang="en-US" dirty="0" err="1"/>
              <a:t>keylogger</a:t>
            </a:r>
            <a:r>
              <a:rPr lang="en-US" dirty="0"/>
              <a:t>).</a:t>
            </a:r>
          </a:p>
          <a:p>
            <a:r>
              <a:rPr lang="en-US" dirty="0" smtClean="0"/>
              <a:t>Trojan </a:t>
            </a:r>
            <a:r>
              <a:rPr lang="en-US" dirty="0"/>
              <a:t>horses can be installed as part of the payload </a:t>
            </a:r>
            <a:r>
              <a:rPr lang="en-US" dirty="0" smtClean="0"/>
              <a:t>of other </a:t>
            </a:r>
            <a:r>
              <a:rPr lang="en-US" dirty="0"/>
              <a:t>malware but are often installed by a user or administrator, </a:t>
            </a:r>
            <a:r>
              <a:rPr lang="en-US" dirty="0" smtClean="0"/>
              <a:t>either deliberately </a:t>
            </a:r>
            <a:r>
              <a:rPr lang="en-US" dirty="0"/>
              <a:t>or accidentally.</a:t>
            </a:r>
          </a:p>
        </p:txBody>
      </p:sp>
      <p:pic>
        <p:nvPicPr>
          <p:cNvPr id="8" name="Picture 7" descr="woodenrabb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" y="3657601"/>
            <a:ext cx="4572001" cy="3073400"/>
          </a:xfrm>
          <a:prstGeom prst="rect">
            <a:avLst/>
          </a:prstGeom>
        </p:spPr>
      </p:pic>
      <p:pic>
        <p:nvPicPr>
          <p:cNvPr id="9" name="Picture 8" descr="57765monty-python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8" y="3838198"/>
            <a:ext cx="2395602" cy="28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52" y="1417638"/>
            <a:ext cx="7026729" cy="51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3387"/>
            <a:ext cx="8475436" cy="42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Rootkits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6425" cy="4876800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A rootkit modifies the operating system to hide its existence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E.g., modifies file system exploration utilities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Hard to detect using software that relies on the OS itself</a:t>
            </a:r>
          </a:p>
          <a:p>
            <a:r>
              <a:rPr lang="en-US" sz="1800" dirty="0"/>
              <a:t>Operation:</a:t>
            </a:r>
          </a:p>
          <a:p>
            <a:pPr lvl="1"/>
            <a:r>
              <a:rPr lang="en-US" sz="1400" dirty="0"/>
              <a:t>Intercept system calls for listing files, processes, etc.</a:t>
            </a:r>
          </a:p>
          <a:p>
            <a:pPr lvl="1"/>
            <a:r>
              <a:rPr lang="en-US" sz="1400" dirty="0"/>
              <a:t>Filter out malware's files and processes</a:t>
            </a:r>
          </a:p>
          <a:p>
            <a:pPr lvl="1"/>
            <a:r>
              <a:rPr lang="en-US" sz="1400" dirty="0"/>
              <a:t>Example: Magic prefix -- $</a:t>
            </a:r>
            <a:r>
              <a:rPr lang="en-US" sz="1400" dirty="0" err="1"/>
              <a:t>sys$filename</a:t>
            </a:r>
            <a:endParaRPr lang="en-US" sz="1400" dirty="0"/>
          </a:p>
          <a:p>
            <a:pPr lvl="1"/>
            <a:r>
              <a:rPr lang="en-US" sz="1400" dirty="0"/>
              <a:t> Diagram: </a:t>
            </a:r>
          </a:p>
          <a:p>
            <a:pPr lvl="1">
              <a:buNone/>
            </a:pPr>
            <a:r>
              <a:rPr lang="en-US" sz="1400" dirty="0"/>
              <a:t>	Applications --&gt; System Call ---&gt; (Rootkit) --&gt; Kernel  </a:t>
            </a:r>
            <a:endParaRPr lang="en-US" sz="1400" dirty="0" smtClean="0"/>
          </a:p>
          <a:p>
            <a:pPr lvl="1">
              <a:buNone/>
            </a:pPr>
            <a:r>
              <a:rPr lang="en-US" sz="1400" dirty="0"/>
              <a:t>	</a:t>
            </a:r>
            <a:r>
              <a:rPr lang="en-US" sz="1400" dirty="0" smtClean="0"/>
              <a:t>&lt;</a:t>
            </a:r>
            <a:r>
              <a:rPr lang="en-US" sz="1400" dirty="0"/>
              <a:t>-- Results ---   </a:t>
            </a:r>
            <a:r>
              <a:rPr lang="en-US" sz="1400" dirty="0" smtClean="0"/>
              <a:t>If </a:t>
            </a:r>
            <a:r>
              <a:rPr lang="en-US" sz="1400" dirty="0"/>
              <a:t>call is from rootkit application (e.g. $</a:t>
            </a:r>
            <a:r>
              <a:rPr lang="en-US" sz="1400" dirty="0" err="1"/>
              <a:t>sys$rootkit.exe</a:t>
            </a:r>
            <a:r>
              <a:rPr lang="en-US" sz="1400" dirty="0"/>
              <a:t>), don't filter!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err="1" smtClean="0"/>
              <a:t>RootkitRevealer</a:t>
            </a:r>
            <a:endParaRPr lang="en-US" sz="1800" dirty="0" smtClean="0"/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By Bryce </a:t>
            </a:r>
            <a:r>
              <a:rPr lang="en-US" sz="1400" dirty="0" err="1" smtClean="0"/>
              <a:t>Cogswell</a:t>
            </a:r>
            <a:r>
              <a:rPr lang="en-US" sz="1400" dirty="0" smtClean="0"/>
              <a:t> and Mark </a:t>
            </a:r>
            <a:r>
              <a:rPr lang="en-US" sz="1400" dirty="0" err="1" smtClean="0"/>
              <a:t>Russinovich</a:t>
            </a:r>
            <a:r>
              <a:rPr lang="en-US" sz="1400" dirty="0" smtClean="0"/>
              <a:t> (</a:t>
            </a:r>
            <a:r>
              <a:rPr lang="en-US" sz="1400" dirty="0" err="1" smtClean="0"/>
              <a:t>Sysinternals</a:t>
            </a:r>
            <a:r>
              <a:rPr lang="en-US" sz="1400" dirty="0" smtClean="0"/>
              <a:t>)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Two scans of file system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>
                <a:solidFill>
                  <a:schemeClr val="accent6"/>
                </a:solidFill>
              </a:rPr>
              <a:t>High-level scan</a:t>
            </a:r>
            <a:r>
              <a:rPr lang="en-US" sz="1400" dirty="0" smtClean="0"/>
              <a:t> using the Windows API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>
                <a:solidFill>
                  <a:schemeClr val="accent6"/>
                </a:solidFill>
              </a:rPr>
              <a:t>Raw scan</a:t>
            </a:r>
            <a:r>
              <a:rPr lang="en-US" sz="1400" dirty="0" smtClean="0"/>
              <a:t> using disk access methods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Discrepancy reveals presence of rootkit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Could be defeated by rootkit that intercepts and modifies results of raw scan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51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Botnets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8534400" cy="1371600"/>
          </a:xfrm>
        </p:spPr>
        <p:txBody>
          <a:bodyPr/>
          <a:lstStyle/>
          <a:p>
            <a:r>
              <a:rPr lang="en-US" dirty="0" smtClean="0"/>
              <a:t>Malware can turn a computer in to a </a:t>
            </a:r>
            <a:r>
              <a:rPr lang="en-US" b="1" dirty="0" smtClean="0"/>
              <a:t>zombie</a:t>
            </a:r>
            <a:r>
              <a:rPr lang="en-US" dirty="0" smtClean="0"/>
              <a:t>, which is a machine that is controlled externally to perform malicious attacks, usually as a part of a </a:t>
            </a:r>
            <a:r>
              <a:rPr lang="en-US" b="1" dirty="0" err="1" smtClean="0"/>
              <a:t>botnet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4" name="Group 45"/>
          <p:cNvGrpSpPr/>
          <p:nvPr/>
        </p:nvGrpSpPr>
        <p:grpSpPr>
          <a:xfrm>
            <a:off x="1371600" y="2702636"/>
            <a:ext cx="5843601" cy="4135004"/>
            <a:chOff x="228600" y="0"/>
            <a:chExt cx="7802880" cy="7010474"/>
          </a:xfrm>
        </p:grpSpPr>
        <p:pic>
          <p:nvPicPr>
            <p:cNvPr id="8" name="Picture 7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3429000"/>
              <a:ext cx="487680" cy="914400"/>
            </a:xfrm>
            <a:prstGeom prst="rect">
              <a:avLst/>
            </a:prstGeom>
          </p:spPr>
        </p:pic>
        <p:pic>
          <p:nvPicPr>
            <p:cNvPr id="9" name="Picture 8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3429000"/>
              <a:ext cx="487680" cy="914400"/>
            </a:xfrm>
            <a:prstGeom prst="rect">
              <a:avLst/>
            </a:prstGeom>
          </p:spPr>
        </p:pic>
        <p:pic>
          <p:nvPicPr>
            <p:cNvPr id="10" name="Picture 9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3429000"/>
              <a:ext cx="487680" cy="914400"/>
            </a:xfrm>
            <a:prstGeom prst="rect">
              <a:avLst/>
            </a:prstGeom>
          </p:spPr>
        </p:pic>
        <p:pic>
          <p:nvPicPr>
            <p:cNvPr id="11" name="Picture 10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3429000"/>
              <a:ext cx="487680" cy="914400"/>
            </a:xfrm>
            <a:prstGeom prst="rect">
              <a:avLst/>
            </a:prstGeom>
          </p:spPr>
        </p:pic>
        <p:pic>
          <p:nvPicPr>
            <p:cNvPr id="12" name="Picture 11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3429000"/>
              <a:ext cx="487680" cy="914400"/>
            </a:xfrm>
            <a:prstGeom prst="rect">
              <a:avLst/>
            </a:prstGeom>
          </p:spPr>
        </p:pic>
        <p:pic>
          <p:nvPicPr>
            <p:cNvPr id="13" name="Picture 12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3429000"/>
              <a:ext cx="487680" cy="914400"/>
            </a:xfrm>
            <a:prstGeom prst="rect">
              <a:avLst/>
            </a:prstGeom>
          </p:spPr>
        </p:pic>
        <p:pic>
          <p:nvPicPr>
            <p:cNvPr id="14" name="Picture 13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3429000"/>
              <a:ext cx="487680" cy="914400"/>
            </a:xfrm>
            <a:prstGeom prst="rect">
              <a:avLst/>
            </a:prstGeom>
          </p:spPr>
        </p:pic>
        <p:pic>
          <p:nvPicPr>
            <p:cNvPr id="15" name="Picture 14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3429000"/>
              <a:ext cx="487680" cy="914400"/>
            </a:xfrm>
            <a:prstGeom prst="rect">
              <a:avLst/>
            </a:prstGeom>
          </p:spPr>
        </p:pic>
        <p:pic>
          <p:nvPicPr>
            <p:cNvPr id="16" name="Picture 15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0" y="3429000"/>
              <a:ext cx="487680" cy="914400"/>
            </a:xfrm>
            <a:prstGeom prst="rect">
              <a:avLst/>
            </a:prstGeom>
          </p:spPr>
        </p:pic>
        <p:pic>
          <p:nvPicPr>
            <p:cNvPr id="17" name="Picture 16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0" y="3429000"/>
              <a:ext cx="487680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47999" y="0"/>
              <a:ext cx="3050650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Botnet</a:t>
              </a:r>
              <a:r>
                <a:rPr lang="en-US" sz="1400" dirty="0" smtClean="0">
                  <a:solidFill>
                    <a:schemeClr val="tx1"/>
                  </a:solidFill>
                </a:rPr>
                <a:t> Controller (Attacker)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8599" y="6488670"/>
              <a:ext cx="868860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Victim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8600" y="3741736"/>
              <a:ext cx="974913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Botnet</a:t>
              </a:r>
              <a:r>
                <a:rPr lang="en-US" sz="1400" dirty="0" smtClean="0">
                  <a:solidFill>
                    <a:schemeClr val="tx1"/>
                  </a:solidFill>
                </a:rPr>
                <a:t>: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1905000" y="2522537"/>
              <a:ext cx="5257800" cy="8382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Attack Commands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191000" y="2057400"/>
              <a:ext cx="457200" cy="533400"/>
            </a:xfrm>
            <a:prstGeom prst="down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10800000" flipV="1">
              <a:off x="1356572" y="3124199"/>
              <a:ext cx="929429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 flipV="1">
              <a:off x="2072852" y="3200399"/>
              <a:ext cx="441749" cy="2365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2762198" y="3227334"/>
              <a:ext cx="236537" cy="18266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3463238" y="3242574"/>
              <a:ext cx="236537" cy="1521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4126178" y="3295914"/>
              <a:ext cx="236537" cy="4550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6200000" flipH="1">
              <a:off x="4751017" y="3249982"/>
              <a:ext cx="236537" cy="13737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334000" y="3124200"/>
              <a:ext cx="32025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943600" y="3124200"/>
              <a:ext cx="42693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400800" y="3048000"/>
              <a:ext cx="686011" cy="3889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781800" y="2895600"/>
              <a:ext cx="1021291" cy="5413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011785" y="3688185"/>
              <a:ext cx="1143000" cy="245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2446125" y="3970125"/>
              <a:ext cx="1143000" cy="1889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6200000" flipH="1">
              <a:off x="2880465" y="4252065"/>
              <a:ext cx="1143000" cy="13256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H="1">
              <a:off x="3314805" y="4534005"/>
              <a:ext cx="1143000" cy="7617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3721118" y="4843973"/>
              <a:ext cx="1181100" cy="1799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4145386" y="4693815"/>
              <a:ext cx="1143000" cy="44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4541626" y="4373775"/>
              <a:ext cx="1143000" cy="10822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4975966" y="4091835"/>
              <a:ext cx="1143000" cy="16461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5410306" y="3809895"/>
              <a:ext cx="1143000" cy="22100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5844646" y="3527955"/>
              <a:ext cx="1143000" cy="27738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2971800" y="4572000"/>
              <a:ext cx="2971800" cy="533400"/>
            </a:xfrm>
            <a:prstGeom prst="roundRect">
              <a:avLst/>
            </a:prstGeom>
            <a:solidFill>
              <a:srgbClr val="262626">
                <a:alpha val="6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Attack Actions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44" name="Picture 43" descr="5-20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241" y="5522976"/>
              <a:ext cx="716534" cy="1030224"/>
            </a:xfrm>
            <a:prstGeom prst="rect">
              <a:avLst/>
            </a:prstGeom>
          </p:spPr>
        </p:pic>
        <p:pic>
          <p:nvPicPr>
            <p:cNvPr id="45" name="Picture 44" descr="5-20b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64" y="521804"/>
              <a:ext cx="768095" cy="1755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95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Injection Attacks</a:t>
            </a: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Client software exploit (e.g. PDF, Flash, MSWord, etc.)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Network-based exploit (HTTP, File, RPC servers, etc.)</a:t>
            </a:r>
            <a:endParaRPr lang="en-US"/>
          </a:p>
        </p:txBody>
      </p:sp>
      <p:pic>
        <p:nvPicPr>
          <p:cNvPr id="5939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3461" y="2778249"/>
            <a:ext cx="785813" cy="76795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3441" y="2742531"/>
            <a:ext cx="1259086" cy="794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8918" y="2707928"/>
            <a:ext cx="688703" cy="589359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3018234" y="2985865"/>
            <a:ext cx="3000375" cy="1116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Rectangle 7"/>
          <p:cNvSpPr>
            <a:spLocks/>
          </p:cNvSpPr>
          <p:nvPr/>
        </p:nvSpPr>
        <p:spPr bwMode="auto">
          <a:xfrm>
            <a:off x="3804047" y="2663280"/>
            <a:ext cx="1298029" cy="33109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26788" tIns="26788" rIns="26788" bIns="2678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GET /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bad.pdf</a:t>
            </a:r>
            <a:endParaRPr lang="en-US" dirty="0">
              <a:solidFill>
                <a:srgbClr val="000000"/>
              </a:solidFill>
              <a:latin typeface="Calibri" pitchFamily="-84" charset="0"/>
              <a:ea typeface="Calibri" pitchFamily="-84" charset="0"/>
              <a:cs typeface="Calibri" pitchFamily="-84" charset="0"/>
              <a:sym typeface="Calibri" pitchFamily="-84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rot="10800000">
            <a:off x="3018234" y="3468068"/>
            <a:ext cx="3000375" cy="1116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Rectangle 9"/>
          <p:cNvSpPr>
            <a:spLocks/>
          </p:cNvSpPr>
          <p:nvPr/>
        </p:nvSpPr>
        <p:spPr bwMode="auto">
          <a:xfrm>
            <a:off x="3402211" y="3137670"/>
            <a:ext cx="2407170" cy="33109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26788" tIns="26788" rIns="26788" bIns="2678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Reply with Malicious PDF</a:t>
            </a:r>
          </a:p>
        </p:txBody>
      </p:sp>
      <p:pic>
        <p:nvPicPr>
          <p:cNvPr id="5940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4348" y="4993928"/>
            <a:ext cx="876226" cy="750094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59403" name="Picture 1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6348" y="4974953"/>
            <a:ext cx="1259086" cy="794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973586" y="5416972"/>
            <a:ext cx="3384352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Rectangle 13"/>
          <p:cNvSpPr>
            <a:spLocks/>
          </p:cNvSpPr>
          <p:nvPr/>
        </p:nvSpPr>
        <p:spPr bwMode="auto">
          <a:xfrm>
            <a:off x="3071812" y="5080992"/>
            <a:ext cx="3357563" cy="66972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26788" tIns="26788" rIns="26788" bIns="26788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Directly Deliver Exploit Buffer</a:t>
            </a:r>
          </a:p>
          <a:p>
            <a:pPr algn="l">
              <a:lnSpc>
                <a:spcPct val="60000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Calibri" pitchFamily="-84" charset="0"/>
              <a:ea typeface="Calibri" pitchFamily="-84" charset="0"/>
              <a:cs typeface="Calibri" pitchFamily="-84" charset="0"/>
              <a:sym typeface="Calibri" pitchFamily="-84" charset="0"/>
            </a:endParaRPr>
          </a:p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GET /&lt;exploit 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&gt;&lt;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shellcode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75548965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Worms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computer worm </a:t>
            </a:r>
            <a:r>
              <a:rPr lang="en-US" dirty="0"/>
              <a:t>is a malware program that spreads copies of itself </a:t>
            </a:r>
            <a:r>
              <a:rPr lang="en-US" dirty="0" smtClean="0"/>
              <a:t>without the </a:t>
            </a:r>
            <a:r>
              <a:rPr lang="en-US" dirty="0"/>
              <a:t>need to inject itself in other programs, and usually without </a:t>
            </a:r>
            <a:r>
              <a:rPr lang="en-US" dirty="0" smtClean="0"/>
              <a:t>human interaction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computer worms are technically not computer </a:t>
            </a:r>
            <a:r>
              <a:rPr lang="en-US" dirty="0" smtClean="0"/>
              <a:t>viruses (</a:t>
            </a:r>
            <a:r>
              <a:rPr lang="en-US" dirty="0"/>
              <a:t>since they don’t infect other programs), but some people </a:t>
            </a:r>
            <a:r>
              <a:rPr lang="en-US" dirty="0" smtClean="0"/>
              <a:t>nevertheless confuse </a:t>
            </a:r>
            <a:r>
              <a:rPr lang="en-US" dirty="0"/>
              <a:t>the terms, since both spread by self-replication.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most cases, </a:t>
            </a:r>
            <a:r>
              <a:rPr lang="en-US" dirty="0" smtClean="0"/>
              <a:t>a computer </a:t>
            </a:r>
            <a:r>
              <a:rPr lang="en-US" dirty="0"/>
              <a:t>worm will carry a malicious payload, such as deleting files </a:t>
            </a:r>
            <a:r>
              <a:rPr lang="en-US" dirty="0" smtClean="0"/>
              <a:t>or installing </a:t>
            </a:r>
            <a:r>
              <a:rPr lang="en-US" dirty="0"/>
              <a:t>a backdoor.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Encounter rate trends for the locations with the most computers reporting malware encounters in 1H14, by number of computers reporting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7" y="1876927"/>
            <a:ext cx="7436967" cy="48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0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72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Identify vulnerability still unpatched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Write code for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Exploit of vulnerability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Generation of target list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Random hosts on the internet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Hosts on LAN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Divide-and-conquer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Installation and execution of payload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Querying/reporting if a host is infected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Initial deployment on </a:t>
            </a:r>
            <a:r>
              <a:rPr lang="en-US" dirty="0" err="1" smtClean="0"/>
              <a:t>botnet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7244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Worm template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Generate target list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For each host on target list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Check if infected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Check if vulnerable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Infect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Recur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Distributed graph search algorithm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Forward edges: infection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Back edges: already infected or not vulnerable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grpSp>
        <p:nvGrpSpPr>
          <p:cNvPr id="3" name="Group 29"/>
          <p:cNvGrpSpPr/>
          <p:nvPr/>
        </p:nvGrpSpPr>
        <p:grpSpPr>
          <a:xfrm>
            <a:off x="685800" y="990600"/>
            <a:ext cx="7634613" cy="5395255"/>
            <a:chOff x="533400" y="304800"/>
            <a:chExt cx="8690718" cy="6301661"/>
          </a:xfrm>
        </p:grpSpPr>
        <p:pic>
          <p:nvPicPr>
            <p:cNvPr id="7" name="Picture 6" descr="04-10d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685800"/>
              <a:ext cx="1828800" cy="1755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 descr="04-10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255" y="678875"/>
              <a:ext cx="1694688" cy="12710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04-10b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0" y="3893130"/>
              <a:ext cx="2076048" cy="1481328"/>
            </a:xfrm>
            <a:prstGeom prst="rect">
              <a:avLst/>
            </a:prstGeom>
          </p:spPr>
        </p:pic>
        <p:pic>
          <p:nvPicPr>
            <p:cNvPr id="10" name="Picture 9" descr="04-10a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772" y="4634345"/>
              <a:ext cx="1996228" cy="1651182"/>
            </a:xfrm>
            <a:prstGeom prst="rect">
              <a:avLst/>
            </a:prstGeom>
          </p:spPr>
        </p:pic>
        <p:pic>
          <p:nvPicPr>
            <p:cNvPr id="11" name="Picture 11" descr="C:\Documents and Settings\goodrich\Local Settings\Temporary Internet Files\Content.IE5\CMP8HFYX\MCj04366820000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67367" y="1066800"/>
              <a:ext cx="572431" cy="72214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533400" y="304800"/>
              <a:ext cx="2830549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software payload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819400" y="1219200"/>
              <a:ext cx="3429000" cy="381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52800" y="725269"/>
              <a:ext cx="2571435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Adware engine infects </a:t>
              </a:r>
            </a:p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     a user’s computer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9201" y="304800"/>
              <a:ext cx="1755773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Computer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8092" y="5421868"/>
              <a:ext cx="1649938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8720" y="2590800"/>
              <a:ext cx="2792231" cy="858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engine requests 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advertisements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from adware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5562600" y="2590800"/>
              <a:ext cx="1295400" cy="1143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95400" y="6248400"/>
              <a:ext cx="1378050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Advertisers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232115" y="4130298"/>
              <a:ext cx="898902" cy="573438"/>
            </a:xfrm>
            <a:custGeom>
              <a:avLst/>
              <a:gdLst>
                <a:gd name="connsiteX0" fmla="*/ 0 w 898902"/>
                <a:gd name="connsiteY0" fmla="*/ 573438 h 573438"/>
                <a:gd name="connsiteX1" fmla="*/ 263471 w 898902"/>
                <a:gd name="connsiteY1" fmla="*/ 92990 h 573438"/>
                <a:gd name="connsiteX2" fmla="*/ 898902 w 898902"/>
                <a:gd name="connsiteY2" fmla="*/ 15499 h 57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902" h="573438">
                  <a:moveTo>
                    <a:pt x="0" y="573438"/>
                  </a:moveTo>
                  <a:cubicBezTo>
                    <a:pt x="56827" y="379709"/>
                    <a:pt x="113654" y="185980"/>
                    <a:pt x="263471" y="92990"/>
                  </a:cubicBezTo>
                  <a:cubicBezTo>
                    <a:pt x="413288" y="0"/>
                    <a:pt x="656095" y="7749"/>
                    <a:pt x="898902" y="15499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27307" y="4038600"/>
              <a:ext cx="612183" cy="162732"/>
            </a:xfrm>
            <a:custGeom>
              <a:avLst/>
              <a:gdLst>
                <a:gd name="connsiteX0" fmla="*/ 0 w 612183"/>
                <a:gd name="connsiteY0" fmla="*/ 23247 h 162732"/>
                <a:gd name="connsiteX1" fmla="*/ 240223 w 612183"/>
                <a:gd name="connsiteY1" fmla="*/ 23247 h 162732"/>
                <a:gd name="connsiteX2" fmla="*/ 612183 w 612183"/>
                <a:gd name="connsiteY2" fmla="*/ 162732 h 1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183" h="162732">
                  <a:moveTo>
                    <a:pt x="0" y="23247"/>
                  </a:moveTo>
                  <a:cubicBezTo>
                    <a:pt x="69096" y="11623"/>
                    <a:pt x="138193" y="0"/>
                    <a:pt x="240223" y="23247"/>
                  </a:cubicBezTo>
                  <a:cubicBezTo>
                    <a:pt x="342254" y="46495"/>
                    <a:pt x="477218" y="104613"/>
                    <a:pt x="612183" y="162732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553200" y="4267200"/>
              <a:ext cx="1340603" cy="638014"/>
            </a:xfrm>
            <a:custGeom>
              <a:avLst/>
              <a:gdLst>
                <a:gd name="connsiteX0" fmla="*/ 0 w 1433593"/>
                <a:gd name="connsiteY0" fmla="*/ 488197 h 659969"/>
                <a:gd name="connsiteX1" fmla="*/ 635431 w 1433593"/>
                <a:gd name="connsiteY1" fmla="*/ 658678 h 659969"/>
                <a:gd name="connsiteX2" fmla="*/ 1255363 w 1433593"/>
                <a:gd name="connsiteY2" fmla="*/ 480448 h 659969"/>
                <a:gd name="connsiteX3" fmla="*/ 1433593 w 1433593"/>
                <a:gd name="connsiteY3" fmla="*/ 0 h 65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3" h="659969">
                  <a:moveTo>
                    <a:pt x="0" y="488197"/>
                  </a:moveTo>
                  <a:cubicBezTo>
                    <a:pt x="213102" y="574083"/>
                    <a:pt x="426204" y="659969"/>
                    <a:pt x="635431" y="658678"/>
                  </a:cubicBezTo>
                  <a:cubicBezTo>
                    <a:pt x="844658" y="657387"/>
                    <a:pt x="1122336" y="590228"/>
                    <a:pt x="1255363" y="480448"/>
                  </a:cubicBezTo>
                  <a:cubicBezTo>
                    <a:pt x="1388390" y="370668"/>
                    <a:pt x="1410991" y="185334"/>
                    <a:pt x="1433593" y="0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7625166" y="2572719"/>
              <a:ext cx="184688" cy="565688"/>
            </a:xfrm>
            <a:custGeom>
              <a:avLst/>
              <a:gdLst>
                <a:gd name="connsiteX0" fmla="*/ 131736 w 184688"/>
                <a:gd name="connsiteY0" fmla="*/ 565688 h 565688"/>
                <a:gd name="connsiteX1" fmla="*/ 162732 w 184688"/>
                <a:gd name="connsiteY1" fmla="*/ 278969 h 565688"/>
                <a:gd name="connsiteX2" fmla="*/ 0 w 184688"/>
                <a:gd name="connsiteY2" fmla="*/ 0 h 5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688" h="565688">
                  <a:moveTo>
                    <a:pt x="131736" y="565688"/>
                  </a:moveTo>
                  <a:cubicBezTo>
                    <a:pt x="158212" y="469469"/>
                    <a:pt x="184688" y="373250"/>
                    <a:pt x="162732" y="278969"/>
                  </a:cubicBezTo>
                  <a:cubicBezTo>
                    <a:pt x="140776" y="184688"/>
                    <a:pt x="70388" y="92344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400" y="3124200"/>
              <a:ext cx="2795880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Advertisers contract with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adware agent for content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5600" y="4953000"/>
              <a:ext cx="2518518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agent delivers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 content to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 descr="4-10e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8400" y="3733800"/>
              <a:ext cx="1091184" cy="1078992"/>
            </a:xfrm>
            <a:prstGeom prst="rect">
              <a:avLst/>
            </a:prstGeom>
          </p:spPr>
        </p:pic>
        <p:pic>
          <p:nvPicPr>
            <p:cNvPr id="27" name="Picture 26" descr="4-10e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6710" y="3179620"/>
              <a:ext cx="1091184" cy="107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879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913"/>
            <a:ext cx="863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</a:t>
            </a:r>
            <a:r>
              <a:rPr lang="en-US" dirty="0"/>
              <a:t>example of a drive-by download attack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06" y="2013114"/>
            <a:ext cx="7023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5800" y="1219200"/>
            <a:ext cx="7922087" cy="5248595"/>
            <a:chOff x="304800" y="228600"/>
            <a:chExt cx="8748001" cy="6231360"/>
          </a:xfrm>
        </p:grpSpPr>
        <p:pic>
          <p:nvPicPr>
            <p:cNvPr id="6" name="Picture 5" descr="04-11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655"/>
              <a:ext cx="2231136" cy="16733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04800" y="304800"/>
              <a:ext cx="2859103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Spyware software payload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819400" y="1371600"/>
              <a:ext cx="2743200" cy="22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19400" y="725269"/>
              <a:ext cx="2860874" cy="618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1. Spyware engine infects </a:t>
              </a:r>
            </a:p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    a user’s computer.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6801" y="228600"/>
              <a:ext cx="1703213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Computer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90771" y="6096000"/>
              <a:ext cx="3223749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Spyware data collection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6999" y="2429470"/>
              <a:ext cx="3011334" cy="87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2. Spyware process collects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keystrokes, passwords, 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and screen captures.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5029200" y="3048000"/>
              <a:ext cx="1981200" cy="1371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177766" y="3657600"/>
              <a:ext cx="2875035" cy="1381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3. Spyware process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periodically sends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collected data to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spyware data collection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agent.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4-11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0" y="602675"/>
              <a:ext cx="2993136" cy="20299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 descr="04-11b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038600"/>
              <a:ext cx="2004976" cy="19568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Industry-wide </a:t>
            </a:r>
            <a:r>
              <a:rPr lang="en-US" dirty="0"/>
              <a:t>operating system, browser, and application vulnerabilities, 2H11–1H14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9" y="2046152"/>
            <a:ext cx="8116931" cy="45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Encounter rates for different types of exploit attempts, July 2013–June 2014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44" y="1941515"/>
            <a:ext cx="8235656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5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Encounter rates for significant threat categories, July 2013–June 2014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6" y="1752698"/>
            <a:ext cx="8549894" cy="48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7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 of Malware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does it manage to run? </a:t>
            </a:r>
          </a:p>
          <a:p>
            <a:pPr lvl="1"/>
            <a:r>
              <a:rPr lang="en-US" dirty="0" smtClean="0"/>
              <a:t>Buffer overflow in network-accessible vulnerable service </a:t>
            </a:r>
          </a:p>
          <a:p>
            <a:pPr lvl="1"/>
            <a:r>
              <a:rPr lang="en-US" dirty="0" smtClean="0"/>
              <a:t>Vulnerable client (e.g. browser) connects to remote system that sends over an attack (a </a:t>
            </a:r>
            <a:r>
              <a:rPr lang="en-US" i="1" dirty="0" err="1" smtClean="0"/>
              <a:t>driveby</a:t>
            </a:r>
            <a:r>
              <a:rPr lang="en-US" dirty="0" smtClean="0"/>
              <a:t>) </a:t>
            </a:r>
          </a:p>
          <a:p>
            <a:pPr lvl="1"/>
            <a:r>
              <a:rPr lang="en-US" i="1" dirty="0" smtClean="0"/>
              <a:t>Social engineering: </a:t>
            </a:r>
            <a:r>
              <a:rPr lang="en-US" dirty="0" smtClean="0"/>
              <a:t>trick user into running/installing 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Autorun</a:t>
            </a:r>
            <a:r>
              <a:rPr lang="en-US" dirty="0" smtClean="0"/>
              <a:t>” functionality (esp. from plugging in USB device) </a:t>
            </a:r>
          </a:p>
          <a:p>
            <a:pPr lvl="1"/>
            <a:r>
              <a:rPr lang="en-US" dirty="0" smtClean="0"/>
              <a:t>Slipped into a system component (at manufacture; compromise of software provider; substituted via MITM) </a:t>
            </a:r>
          </a:p>
          <a:p>
            <a:pPr lvl="1"/>
            <a:r>
              <a:rPr lang="en-US" dirty="0" smtClean="0"/>
              <a:t>Attacker with local access downloads/runs it directly</a:t>
            </a:r>
          </a:p>
          <a:p>
            <a:pPr lvl="2"/>
            <a:r>
              <a:rPr lang="en-US" dirty="0" smtClean="0"/>
              <a:t>Might include using a “local root” exploit for privileged access </a:t>
            </a:r>
          </a:p>
        </p:txBody>
      </p:sp>
    </p:spTree>
    <p:extLst>
      <p:ext uri="{BB962C8B-B14F-4D97-AF65-F5344CB8AC3E}">
        <p14:creationId xmlns:p14="http://schemas.microsoft.com/office/powerpoint/2010/main" val="26704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run?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 smtClean="0"/>
              <a:t>insider attack </a:t>
            </a:r>
            <a:r>
              <a:rPr lang="en-US" dirty="0"/>
              <a:t>is a security breach that is caused or facilitated by someone who </a:t>
            </a:r>
            <a:r>
              <a:rPr lang="en-US" dirty="0" smtClean="0"/>
              <a:t>is a </a:t>
            </a:r>
            <a:r>
              <a:rPr lang="en-US" dirty="0"/>
              <a:t>part of the very organization that controls or builds the asset that </a:t>
            </a:r>
            <a:r>
              <a:rPr lang="en-US" dirty="0" smtClean="0"/>
              <a:t>should be </a:t>
            </a:r>
            <a:r>
              <a:rPr lang="en-US" dirty="0"/>
              <a:t>protected.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case of malware, an insider attack refers to a </a:t>
            </a:r>
            <a:r>
              <a:rPr lang="en-US" dirty="0" smtClean="0"/>
              <a:t>security hole </a:t>
            </a:r>
            <a:r>
              <a:rPr lang="en-US" dirty="0"/>
              <a:t>that is created in a software system by one of its programmers.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1788</Words>
  <Application>Microsoft Macintosh PowerPoint</Application>
  <PresentationFormat>On-screen Show (4:3)</PresentationFormat>
  <Paragraphs>220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Lecture 17 – Malware</vt:lpstr>
      <vt:lpstr>Malware definition and goals</vt:lpstr>
      <vt:lpstr>Encounter rate trends for the locations with the most computers reporting malware encounters in 1H14, by number of computers reporting </vt:lpstr>
      <vt:lpstr>Industry-wide operating system, browser, and application vulnerabilities, 2H11–1H14 </vt:lpstr>
      <vt:lpstr>Encounter rates for different types of exploit attempts, July 2013–June 2014 </vt:lpstr>
      <vt:lpstr>Encounter rates for significant threat categories, July 2013–June 2014 </vt:lpstr>
      <vt:lpstr>The Problem of Malware </vt:lpstr>
      <vt:lpstr>How Does it run?</vt:lpstr>
      <vt:lpstr>Insider Attacks</vt:lpstr>
      <vt:lpstr>Backdoors</vt:lpstr>
      <vt:lpstr>Easter Eggs</vt:lpstr>
      <vt:lpstr>Logic Bombs</vt:lpstr>
      <vt:lpstr>The Omega Engineering Logic Bomb</vt:lpstr>
      <vt:lpstr>The Omega Bomb Code</vt:lpstr>
      <vt:lpstr>Defenses against Insider Attacks</vt:lpstr>
      <vt:lpstr>Computer Viruses</vt:lpstr>
      <vt:lpstr>Biological Analogy</vt:lpstr>
      <vt:lpstr>Brain</vt:lpstr>
      <vt:lpstr>Virus Phases</vt:lpstr>
      <vt:lpstr>Infection Types</vt:lpstr>
      <vt:lpstr>Degrees of Complication</vt:lpstr>
      <vt:lpstr>Trojan Horses</vt:lpstr>
      <vt:lpstr>Trojan Horses</vt:lpstr>
      <vt:lpstr>Android Example</vt:lpstr>
      <vt:lpstr>Example (cont.)</vt:lpstr>
      <vt:lpstr>Rootkits</vt:lpstr>
      <vt:lpstr>Botnets (preview)</vt:lpstr>
      <vt:lpstr>Code Injection Attacks</vt:lpstr>
      <vt:lpstr>Computer Worms (preview)</vt:lpstr>
      <vt:lpstr>Worm Development</vt:lpstr>
      <vt:lpstr>Adware</vt:lpstr>
      <vt:lpstr>Adware</vt:lpstr>
      <vt:lpstr>One example of a drive-by download attack</vt:lpstr>
      <vt:lpstr>Spyware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Bailey</dc:creator>
  <cp:lastModifiedBy>Michael</cp:lastModifiedBy>
  <cp:revision>51</cp:revision>
  <cp:lastPrinted>2012-09-18T16:35:50Z</cp:lastPrinted>
  <dcterms:created xsi:type="dcterms:W3CDTF">2012-10-02T17:09:51Z</dcterms:created>
  <dcterms:modified xsi:type="dcterms:W3CDTF">2015-10-23T18:09:07Z</dcterms:modified>
</cp:coreProperties>
</file>